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61" r:id="rId3"/>
    <p:sldId id="505" r:id="rId4"/>
    <p:sldId id="503" r:id="rId5"/>
    <p:sldId id="504" r:id="rId6"/>
    <p:sldId id="495" r:id="rId7"/>
    <p:sldId id="496" r:id="rId8"/>
    <p:sldId id="498" r:id="rId9"/>
  </p:sldIdLst>
  <p:sldSz cx="9144000" cy="6858000" type="screen4x3"/>
  <p:notesSz cx="9926638" cy="6797675"/>
  <p:embeddedFontLst>
    <p:embeddedFont>
      <p:font typeface="Humanst521 BT" panose="020B060202020402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4B72F"/>
    <a:srgbClr val="666633"/>
    <a:srgbClr val="009900"/>
    <a:srgbClr val="FFFF99"/>
    <a:srgbClr val="FFCC66"/>
    <a:srgbClr val="CCFFCC"/>
    <a:srgbClr val="0000FF"/>
    <a:srgbClr val="6666FF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78" autoAdjust="0"/>
  </p:normalViewPr>
  <p:slideViewPr>
    <p:cSldViewPr>
      <p:cViewPr varScale="1">
        <p:scale>
          <a:sx n="112" d="100"/>
          <a:sy n="112" d="100"/>
        </p:scale>
        <p:origin x="2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65" d="100"/>
          <a:sy n="165" d="100"/>
        </p:scale>
        <p:origin x="1356" y="13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74788" y="194484"/>
            <a:ext cx="4253358" cy="33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011" tIns="45503" rIns="91011" bIns="45503" numCol="1" anchor="t" anchorCtr="0" compatLnSpc="1">
            <a:prstTxWarp prst="textNoShape">
              <a:avLst/>
            </a:prstTxWarp>
          </a:bodyPr>
          <a:lstStyle>
            <a:lvl1pPr defTabSz="910770" eaLnBrk="0" hangingPunct="0">
              <a:spcBef>
                <a:spcPct val="0"/>
              </a:spcBef>
              <a:defRPr sz="1200" b="0">
                <a:solidFill>
                  <a:srgbClr val="99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3380" y="194483"/>
            <a:ext cx="4253358" cy="33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011" tIns="45503" rIns="91011" bIns="45503" numCol="1" anchor="t" anchorCtr="0" compatLnSpc="1">
            <a:prstTxWarp prst="textNoShape">
              <a:avLst/>
            </a:prstTxWarp>
          </a:bodyPr>
          <a:lstStyle>
            <a:lvl1pPr algn="r" defTabSz="910770" eaLnBrk="0" hangingPunct="0">
              <a:spcBef>
                <a:spcPct val="0"/>
              </a:spcBef>
              <a:defRPr sz="1200" b="0">
                <a:solidFill>
                  <a:srgbClr val="990000"/>
                </a:solidFill>
              </a:defRPr>
            </a:lvl1pPr>
          </a:lstStyle>
          <a:p>
            <a:fld id="{963D7197-D4F9-45BA-AB98-BAC23A212DFC}" type="datetime1">
              <a:rPr lang="de-CH"/>
              <a:pPr/>
              <a:t>03.11.2017</a:t>
            </a:fld>
            <a:endParaRPr lang="en-GB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9544" y="6285058"/>
            <a:ext cx="4253358" cy="32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011" tIns="45503" rIns="91011" bIns="45503" numCol="1" anchor="b" anchorCtr="0" compatLnSpc="1">
            <a:prstTxWarp prst="textNoShape">
              <a:avLst/>
            </a:prstTxWarp>
          </a:bodyPr>
          <a:lstStyle>
            <a:lvl1pPr defTabSz="910770" eaLnBrk="0" hangingPunct="0">
              <a:spcBef>
                <a:spcPct val="0"/>
              </a:spcBef>
              <a:defRPr sz="1200" b="0"/>
            </a:lvl1pPr>
          </a:lstStyle>
          <a:p>
            <a:endParaRPr lang="en-GB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16856" y="6285058"/>
            <a:ext cx="4253358" cy="32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011" tIns="45503" rIns="91011" bIns="45503" numCol="1" anchor="b" anchorCtr="0" compatLnSpc="1">
            <a:prstTxWarp prst="textNoShape">
              <a:avLst/>
            </a:prstTxWarp>
          </a:bodyPr>
          <a:lstStyle>
            <a:lvl1pPr algn="r" defTabSz="910770" eaLnBrk="0" hangingPunct="0">
              <a:spcBef>
                <a:spcPct val="0"/>
              </a:spcBef>
              <a:defRPr sz="1200" b="0"/>
            </a:lvl1pPr>
          </a:lstStyle>
          <a:p>
            <a:fld id="{C668ECFB-A43B-4451-80D4-01C3FD9939E9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826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3039" cy="33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0" tIns="46340" rIns="92680" bIns="4634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>
                <a:solidFill>
                  <a:srgbClr val="99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699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00" y="0"/>
            <a:ext cx="4303038" cy="33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0" tIns="46340" rIns="92680" bIns="4634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/>
            </a:lvl1pPr>
          </a:lstStyle>
          <a:p>
            <a:fld id="{C4FCABB6-55F6-455F-B5AD-75F6512085DE}" type="datetime1">
              <a:rPr lang="de-CH"/>
              <a:pPr/>
              <a:t>03.11.2017</a:t>
            </a:fld>
            <a:endParaRPr lang="en-GB" dirty="0"/>
          </a:p>
        </p:txBody>
      </p:sp>
      <p:sp>
        <p:nvSpPr>
          <p:cNvPr id="29700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09588"/>
            <a:ext cx="3381375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69" y="3215011"/>
            <a:ext cx="7279107" cy="304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0" tIns="46340" rIns="92680" bIns="463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9702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31639"/>
            <a:ext cx="4303039" cy="33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0" tIns="46340" rIns="92680" bIns="4634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b="0"/>
            </a:lvl1pPr>
          </a:lstStyle>
          <a:p>
            <a:endParaRPr lang="en-GB" dirty="0"/>
          </a:p>
        </p:txBody>
      </p:sp>
      <p:sp>
        <p:nvSpPr>
          <p:cNvPr id="29703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00" y="6431639"/>
            <a:ext cx="4303038" cy="33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0" tIns="46340" rIns="92680" bIns="4634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/>
            </a:lvl1pPr>
          </a:lstStyle>
          <a:p>
            <a:fld id="{F4575A44-94B7-415F-9A76-06FD88FFB49D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43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CB26E9D-8457-4288-AC2B-3514B931B3A4}" type="datetime1">
              <a:rPr lang="de-CH"/>
              <a:pPr/>
              <a:t>03.11.2017</a:t>
            </a:fld>
            <a:endParaRPr lang="en-GB" dirty="0"/>
          </a:p>
        </p:txBody>
      </p:sp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01A0A-672C-4A34-B5EC-8DD762577FDA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148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057400" y="1066800"/>
            <a:ext cx="7086600" cy="4800600"/>
          </a:xfrm>
          <a:prstGeom prst="rect">
            <a:avLst/>
          </a:prstGeom>
          <a:solidFill>
            <a:srgbClr val="CC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pic>
        <p:nvPicPr>
          <p:cNvPr id="3115" name="Picture 43" descr="farn_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066800"/>
            <a:ext cx="7248525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Picture 47" descr="holz_iso_titel_n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21145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133600" y="2209800"/>
            <a:ext cx="7010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de-CH" noProof="0"/>
              <a:t>Präsentationstitel</a:t>
            </a:r>
            <a:endParaRPr lang="en-GB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3352800"/>
            <a:ext cx="7010400" cy="838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CH" noProof="0"/>
              <a:t>Präsentationsuntertitel</a:t>
            </a:r>
            <a:endParaRPr lang="en-GB" noProof="0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114550" y="5886450"/>
            <a:ext cx="7038975" cy="1079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079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pic>
        <p:nvPicPr>
          <p:cNvPr id="3121" name="Picture 49" descr="Logo K+B 30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04/07/17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</a:t>
            </a:r>
            <a:r>
              <a:rPr lang="de-CH" dirty="0"/>
              <a:t> 2017 Kaufmann+Bader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DE942-93D2-4DE3-882C-1371C3386836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285725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9950" y="762000"/>
            <a:ext cx="192405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47800" y="762000"/>
            <a:ext cx="561975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04/07/17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</a:t>
            </a:r>
            <a:r>
              <a:rPr lang="de-CH" dirty="0"/>
              <a:t> 2017 Kaufmann+Bader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11D23-598A-491E-B17C-27E9DB292557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763353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04/07/17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</a:t>
            </a:r>
            <a:r>
              <a:rPr lang="de-CH" dirty="0"/>
              <a:t> 2017 Kaufmann+Bader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2BD0D-C334-4081-9AF9-0E644BEE543B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08125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04/07/17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</a:t>
            </a:r>
            <a:r>
              <a:rPr lang="de-CH" dirty="0"/>
              <a:t> 2017 Kaufmann+Bader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4FF2B-BDDB-44D5-864C-AA2BE6999A3B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124077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04/07/17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</a:t>
            </a:r>
            <a:r>
              <a:rPr lang="de-CH" dirty="0"/>
              <a:t> 2017 Kaufmann+Bader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038CE-292D-4348-8C77-D80733DBFBB8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497765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04/07/17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</a:t>
            </a:r>
            <a:r>
              <a:rPr lang="de-CH" dirty="0"/>
              <a:t> 2017 Kaufmann+Bader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E34EA-FF84-46AB-9E76-A054E2F08E72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572049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04/07/17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</a:t>
            </a:r>
            <a:r>
              <a:rPr lang="de-CH" dirty="0"/>
              <a:t> 2017 Kaufmann+Bader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F642-3A22-4B70-9BF4-CCDC99BE52C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247319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04/07/17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</a:t>
            </a:r>
            <a:r>
              <a:rPr lang="de-CH" dirty="0"/>
              <a:t> 2017 Kaufmann+Bader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80B03-6650-44E3-BE3B-3649FDF4CCA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471876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04/07/17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</a:t>
            </a:r>
            <a:r>
              <a:rPr lang="de-CH" dirty="0"/>
              <a:t> 2017 Kaufmann+Bader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BFD86-8A60-49BA-ACB4-AED170254186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172003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04/07/17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</a:t>
            </a:r>
            <a:r>
              <a:rPr lang="de-CH" dirty="0"/>
              <a:t> 2017 Kaufmann+Bader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67520-DBA6-425C-99AC-93B83A9C6458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664684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414463" y="685800"/>
            <a:ext cx="7729537" cy="5867400"/>
          </a:xfrm>
          <a:prstGeom prst="rect">
            <a:avLst/>
          </a:prstGeom>
          <a:solidFill>
            <a:srgbClr val="CC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423988" y="6532563"/>
            <a:ext cx="7720012" cy="7143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pic>
        <p:nvPicPr>
          <p:cNvPr id="1043" name="Picture 19" descr="holz_se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42875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0"/>
            <a:ext cx="769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Hauptüberschrift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36000" rIns="92075" bIns="3600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969696"/>
                </a:solidFill>
              </a:defRPr>
            </a:lvl1pPr>
          </a:lstStyle>
          <a:p>
            <a:r>
              <a:rPr lang="de-CH" dirty="0"/>
              <a:t>04/07/17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36000" rIns="92075" bIns="3600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969696"/>
                </a:solidFill>
              </a:defRPr>
            </a:lvl1pPr>
          </a:lstStyle>
          <a:p>
            <a:r>
              <a:rPr lang="en-GB" dirty="0"/>
              <a:t>©</a:t>
            </a:r>
            <a:r>
              <a:rPr lang="de-CH" dirty="0"/>
              <a:t> 2017 Kaufmann+Bader</a:t>
            </a: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381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969696"/>
                </a:solidFill>
              </a:defRPr>
            </a:lvl1pPr>
          </a:lstStyle>
          <a:p>
            <a:fld id="{70C7FAE7-D4D6-4310-A1E9-671C74FC4C78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85800"/>
            <a:ext cx="9144000" cy="7143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pic>
        <p:nvPicPr>
          <p:cNvPr id="1045" name="Picture 21" descr="Logo K+B 30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Humanst521 B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Humanst521 B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Humanst521 B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Humanst521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Humanst521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Humanst521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Humanst521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Humanst521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33600" y="3042084"/>
            <a:ext cx="7010400" cy="1143000"/>
          </a:xfrm>
        </p:spPr>
        <p:txBody>
          <a:bodyPr/>
          <a:lstStyle/>
          <a:p>
            <a:r>
              <a:rPr lang="de-CH" dirty="0"/>
              <a:t>Statuten</a:t>
            </a:r>
            <a:br>
              <a:rPr lang="de-CH" dirty="0"/>
            </a:br>
            <a:r>
              <a:rPr lang="de-CH" dirty="0"/>
              <a:t>Forstbetrieb Niederamt</a:t>
            </a:r>
            <a:endParaRPr lang="en-GB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246984"/>
            <a:ext cx="7010400" cy="838200"/>
          </a:xfrm>
        </p:spPr>
        <p:txBody>
          <a:bodyPr/>
          <a:lstStyle/>
          <a:p>
            <a:r>
              <a:rPr lang="de-CH" sz="2400" b="0" dirty="0"/>
              <a:t>Bürger- und Gemeindeversammlungen Herbst 2017</a:t>
            </a:r>
            <a:endParaRPr lang="en-GB" sz="2400" b="0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133600" y="6019800"/>
            <a:ext cx="701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CH" sz="1400" b="0" dirty="0">
                <a:solidFill>
                  <a:srgbClr val="969696"/>
                </a:solidFill>
              </a:rPr>
              <a:t>Im Auftrag des FB Werderamt und der FBG Gösgeramt</a:t>
            </a:r>
          </a:p>
          <a:p>
            <a:pPr>
              <a:spcBef>
                <a:spcPts val="600"/>
              </a:spcBef>
            </a:pPr>
            <a:r>
              <a:rPr lang="de-CH" sz="1400" b="0" dirty="0">
                <a:solidFill>
                  <a:srgbClr val="969696"/>
                </a:solidFill>
              </a:rPr>
              <a:t>Lorenz Bader, Dipl. Forsting. ETH</a:t>
            </a:r>
            <a:endParaRPr lang="en-GB" sz="1400" b="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17/10/17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</a:t>
            </a:r>
            <a:r>
              <a:rPr lang="de-CH" dirty="0"/>
              <a:t> 2017 Kaufmann+Bader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3296-72BC-4478-9F6C-D765408B2F16}" type="slidenum">
              <a:rPr lang="en-GB"/>
              <a:pPr/>
              <a:t>2</a:t>
            </a:fld>
            <a:endParaRPr lang="en-GB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Gemeinsamkeiten</a:t>
            </a:r>
            <a:endParaRPr lang="de-CH" b="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de-CH" sz="2800" dirty="0"/>
              <a:t>Gleiche Aufgabe </a:t>
            </a:r>
            <a:br>
              <a:rPr lang="de-CH" sz="2800" dirty="0"/>
            </a:br>
            <a:r>
              <a:rPr lang="de-CH" sz="2800" b="0" dirty="0">
                <a:solidFill>
                  <a:srgbClr val="FF0000"/>
                </a:solidFill>
                <a:cs typeface="Times New Roman" pitchFamily="18" charset="0"/>
              </a:rPr>
              <a:t>Sorgfältige Pflege </a:t>
            </a:r>
            <a:r>
              <a:rPr lang="de-CH" sz="2800" b="0" dirty="0">
                <a:cs typeface="Times New Roman" pitchFamily="18" charset="0"/>
              </a:rPr>
              <a:t>der eigenen Waldungen</a:t>
            </a:r>
            <a:endParaRPr lang="de-CH" sz="2800" dirty="0"/>
          </a:p>
          <a:p>
            <a:pPr>
              <a:spcBef>
                <a:spcPts val="1500"/>
              </a:spcBef>
            </a:pPr>
            <a:r>
              <a:rPr lang="de-CH" sz="2800" dirty="0"/>
              <a:t>Gleiche Zielsetzung</a:t>
            </a:r>
            <a:br>
              <a:rPr lang="de-CH" sz="2800" dirty="0"/>
            </a:br>
            <a:r>
              <a:rPr lang="de-CH" sz="2800" b="0" dirty="0">
                <a:cs typeface="Times New Roman" pitchFamily="18" charset="0"/>
              </a:rPr>
              <a:t>Nachhaltigkeit und Naturnähe der Waldpflege</a:t>
            </a:r>
            <a:br>
              <a:rPr lang="de-CH" sz="2800" b="0" dirty="0">
                <a:cs typeface="Times New Roman" pitchFamily="18" charset="0"/>
              </a:rPr>
            </a:br>
            <a:r>
              <a:rPr lang="de-CH" sz="2800" b="0" dirty="0">
                <a:cs typeface="Times New Roman" pitchFamily="18" charset="0"/>
              </a:rPr>
              <a:t>Wirtschaftlichkeit (max. Deckungsbeiträge)</a:t>
            </a:r>
            <a:br>
              <a:rPr lang="de-CH" sz="2800" b="0" dirty="0">
                <a:cs typeface="Times New Roman" pitchFamily="18" charset="0"/>
              </a:rPr>
            </a:br>
            <a:r>
              <a:rPr lang="de-CH" sz="2800" b="0" dirty="0">
                <a:solidFill>
                  <a:srgbClr val="FF0000"/>
                </a:solidFill>
                <a:cs typeface="Times New Roman" pitchFamily="18" charset="0"/>
              </a:rPr>
              <a:t>Finanzielle Unabhängigkeit </a:t>
            </a:r>
            <a:r>
              <a:rPr lang="de-CH" sz="2800" b="0" dirty="0">
                <a:cs typeface="Times New Roman" pitchFamily="18" charset="0"/>
              </a:rPr>
              <a:t>(Gewinn, Reserven)</a:t>
            </a:r>
            <a:endParaRPr lang="de-CH" sz="2800" b="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spcBef>
                <a:spcPts val="1500"/>
              </a:spcBef>
            </a:pPr>
            <a:r>
              <a:rPr lang="de-CH" sz="2800" dirty="0"/>
              <a:t>Gleiche Herausforderungen</a:t>
            </a:r>
            <a:br>
              <a:rPr lang="de-CH" sz="2800" dirty="0"/>
            </a:br>
            <a:r>
              <a:rPr lang="de-CH" sz="2800" b="0" dirty="0"/>
              <a:t>bewirtschaftete eigene Fläche von </a:t>
            </a:r>
            <a:r>
              <a:rPr lang="de-CH" sz="2800" b="0" dirty="0">
                <a:solidFill>
                  <a:srgbClr val="FF0000"/>
                </a:solidFill>
              </a:rPr>
              <a:t>360 / 600 ha </a:t>
            </a:r>
            <a:r>
              <a:rPr lang="de-CH" sz="2800" b="0" dirty="0"/>
              <a:t>eigener Hiebsatz von </a:t>
            </a:r>
            <a:r>
              <a:rPr lang="de-CH" sz="2800" b="0" dirty="0">
                <a:solidFill>
                  <a:srgbClr val="FF0000"/>
                </a:solidFill>
              </a:rPr>
              <a:t>3 900 / 5 900 Festmetern Auslastung einer Forstequipe </a:t>
            </a:r>
            <a:r>
              <a:rPr lang="de-CH" sz="2800" b="0" dirty="0"/>
              <a:t>im Kerngeschäft</a:t>
            </a:r>
            <a:br>
              <a:rPr lang="de-CH" sz="2800" b="0" dirty="0"/>
            </a:br>
            <a:endParaRPr lang="de-CH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46815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CH" dirty="0"/>
              <a:t>17/10/17</a:t>
            </a:r>
          </a:p>
        </p:txBody>
      </p:sp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©</a:t>
            </a:r>
            <a:r>
              <a:rPr lang="de-CH" dirty="0"/>
              <a:t> 2017 Kaufmann + Bader</a:t>
            </a:r>
            <a:endParaRPr lang="en-GB" dirty="0"/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7AE22F-2CC4-458B-A08D-462D1E522699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3800" dirty="0"/>
              <a:t>Argumente für die Fusion</a:t>
            </a:r>
            <a:endParaRPr lang="en-GB" sz="3800" dirty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556793"/>
            <a:ext cx="7696200" cy="48440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CH" sz="2400" dirty="0">
                <a:solidFill>
                  <a:srgbClr val="FF0000"/>
                </a:solidFill>
              </a:rPr>
              <a:t>Optimierung der Arbeitsorganisation</a:t>
            </a:r>
            <a:br>
              <a:rPr lang="de-CH" sz="2400" dirty="0">
                <a:solidFill>
                  <a:srgbClr val="FF0000"/>
                </a:solidFill>
              </a:rPr>
            </a:br>
            <a:r>
              <a:rPr lang="de-CH" sz="2400" b="0" dirty="0"/>
              <a:t>- Vergrösserung der eigenen Betriebsfläche</a:t>
            </a:r>
            <a:br>
              <a:rPr lang="de-CH" sz="2400" b="0" dirty="0"/>
            </a:br>
            <a:r>
              <a:rPr lang="de-CH" sz="2400" b="0" dirty="0"/>
              <a:t>- Professionalisierung von Planung und Controlling</a:t>
            </a:r>
            <a:br>
              <a:rPr lang="de-CH" sz="2400" b="0" dirty="0"/>
            </a:br>
            <a:r>
              <a:rPr lang="de-CH" sz="2400" b="0" dirty="0"/>
              <a:t>- Vereinfachung der </a:t>
            </a:r>
            <a:r>
              <a:rPr lang="de-CH" sz="2400" dirty="0"/>
              <a:t>Ressourcenplanung</a:t>
            </a:r>
          </a:p>
          <a:p>
            <a:pPr>
              <a:spcBef>
                <a:spcPts val="600"/>
              </a:spcBef>
            </a:pPr>
            <a:r>
              <a:rPr lang="de-CH" sz="2400" dirty="0">
                <a:solidFill>
                  <a:srgbClr val="FF0000"/>
                </a:solidFill>
              </a:rPr>
              <a:t>Verbesserung der Auslastung</a:t>
            </a:r>
            <a:br>
              <a:rPr lang="de-CH" sz="2400" dirty="0">
                <a:solidFill>
                  <a:srgbClr val="FF0000"/>
                </a:solidFill>
              </a:rPr>
            </a:br>
            <a:r>
              <a:rPr lang="de-CH" sz="2400" b="0" dirty="0"/>
              <a:t>- flexibler Einsatz der eigenen Forstequipe</a:t>
            </a:r>
            <a:br>
              <a:rPr lang="de-CH" sz="2400" b="0" dirty="0"/>
            </a:br>
            <a:r>
              <a:rPr lang="de-CH" sz="2400" b="0" dirty="0"/>
              <a:t>- Vereinfachung der </a:t>
            </a:r>
            <a:r>
              <a:rPr lang="de-CH" sz="2400" dirty="0"/>
              <a:t>Investitionsplanung</a:t>
            </a:r>
          </a:p>
          <a:p>
            <a:pPr eaLnBrk="1" hangingPunct="1">
              <a:spcBef>
                <a:spcPts val="600"/>
              </a:spcBef>
            </a:pPr>
            <a:r>
              <a:rPr lang="de-CH" sz="2400" dirty="0">
                <a:solidFill>
                  <a:srgbClr val="FF0000"/>
                </a:solidFill>
              </a:rPr>
              <a:t>Sicherung der Stellvertretung</a:t>
            </a:r>
            <a:br>
              <a:rPr lang="de-CH" sz="2400" dirty="0">
                <a:solidFill>
                  <a:srgbClr val="FF0000"/>
                </a:solidFill>
              </a:rPr>
            </a:br>
            <a:r>
              <a:rPr lang="de-CH" sz="2400" b="0" dirty="0"/>
              <a:t>- jederzeit gesicherte Betriebsleiterfunktion</a:t>
            </a:r>
            <a:br>
              <a:rPr lang="de-CH" sz="2400" b="0" dirty="0"/>
            </a:br>
            <a:r>
              <a:rPr lang="de-CH" sz="2400" b="0" dirty="0"/>
              <a:t>- gesicherter </a:t>
            </a:r>
            <a:r>
              <a:rPr lang="de-CH" sz="2400" dirty="0"/>
              <a:t>Know-how-Transfer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de-CH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de-CH" sz="2400" dirty="0">
                <a:solidFill>
                  <a:srgbClr val="FF0000"/>
                </a:solidFill>
              </a:rPr>
              <a:t>Verbreiterung der wirtschaftlichen Basis</a:t>
            </a:r>
          </a:p>
        </p:txBody>
      </p:sp>
    </p:spTree>
    <p:extLst>
      <p:ext uri="{BB962C8B-B14F-4D97-AF65-F5344CB8AC3E}">
        <p14:creationId xmlns:p14="http://schemas.microsoft.com/office/powerpoint/2010/main" val="2429244310"/>
      </p:ext>
    </p:extLst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Businessplan 2018</a:t>
            </a:r>
            <a:r>
              <a:rPr lang="de-CH" baseline="30000"/>
              <a:t>+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17/10/17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</a:t>
            </a:r>
            <a:r>
              <a:rPr lang="de-CH" dirty="0"/>
              <a:t> 2017 Kaufmann + Bader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BD0D-C334-4081-9AF9-0E644BEE543B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7" name="Group 1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826358"/>
              </p:ext>
            </p:extLst>
          </p:nvPr>
        </p:nvGraphicFramePr>
        <p:xfrm>
          <a:off x="1428751" y="1600201"/>
          <a:ext cx="7715249" cy="4889142"/>
        </p:xfrm>
        <a:graphic>
          <a:graphicData uri="http://schemas.openxmlformats.org/drawingml/2006/table">
            <a:tbl>
              <a:tblPr/>
              <a:tblGrid>
                <a:gridCol w="336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Holzproduktion</a:t>
                      </a:r>
                    </a:p>
                  </a:txBody>
                  <a:tcPr marL="91439" marR="91439"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Ansatz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Menge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Betrag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Holzerlös (ab Wald)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Fr./Fm</a:t>
                      </a:r>
                      <a:endParaRPr kumimoji="0" lang="de-CH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73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9 700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689 700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Beiträge Bund und Kanton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Fr./ha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175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960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168 100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anst521 BT" pitchFamily="34" charset="0"/>
                        </a:rPr>
                        <a:t>Beiträge Partnergemeinden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anst521 BT" pitchFamily="34" charset="0"/>
                        </a:rPr>
                        <a:t>Fr./ha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anst521 BT" pitchFamily="34" charset="0"/>
                        </a:rPr>
                        <a:t>53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anst521 BT" pitchFamily="34" charset="0"/>
                        </a:rPr>
                        <a:t>1 080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anst521 BT" pitchFamily="34" charset="0"/>
                        </a:rPr>
                        <a:t>57 100</a:t>
                      </a:r>
                      <a:endParaRPr kumimoji="0" lang="de-CH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Strassenunterhalt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Fr./m’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0.90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81 000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- 72 900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Jungwaldpflege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Fr./ha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198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960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- 190 400</a:t>
                      </a:r>
                      <a:endParaRPr kumimoji="0" lang="de-CH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Holzernte (inkl. Schutzwald)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Fr./Fm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46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9 700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- 450 700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Schutzwald + Biodiversität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Fr./ha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71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960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- 68 200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Planung + Verwaltung Wald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Fr./Fm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15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6 800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- 146 700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964059"/>
                  </a:ext>
                </a:extLst>
              </a:tr>
              <a:tr h="595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anst521 BT" pitchFamily="34" charset="0"/>
                        </a:rPr>
                        <a:t>Erfolg Holzproduktion</a:t>
                      </a:r>
                    </a:p>
                  </a:txBody>
                  <a:tcPr marL="91439" marR="91439"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anst521 BT" pitchFamily="34" charset="0"/>
                        </a:rPr>
                        <a:t>- 14 000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425174"/>
      </p:ext>
    </p:extLst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Businessplan 2018</a:t>
            </a:r>
            <a:r>
              <a:rPr lang="de-CH" baseline="30000" dirty="0"/>
              <a:t>+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17/10/17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</a:t>
            </a:r>
            <a:r>
              <a:rPr lang="de-CH" dirty="0"/>
              <a:t> 2017 Kaufmann + Bader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BD0D-C334-4081-9AF9-0E644BEE543B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8" name="Group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555865"/>
              </p:ext>
            </p:extLst>
          </p:nvPr>
        </p:nvGraphicFramePr>
        <p:xfrm>
          <a:off x="1447800" y="1600200"/>
          <a:ext cx="7696200" cy="4889139"/>
        </p:xfrm>
        <a:graphic>
          <a:graphicData uri="http://schemas.openxmlformats.org/drawingml/2006/table">
            <a:tbl>
              <a:tblPr/>
              <a:tblGrid>
                <a:gridCol w="3338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Nebenbetriebe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Ansatz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Menge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Betrag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Erlös Sachgüterproduktion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Fr./Fm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135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2 150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290 800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97668"/>
                  </a:ext>
                </a:extLst>
              </a:tr>
              <a:tr h="47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Kosten Sachgüterproduktion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Fr./Fm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131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2 150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- 281 800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701443"/>
                  </a:ext>
                </a:extLst>
              </a:tr>
              <a:tr h="47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Erlös Forstdiensttätigkeiten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pauschal</a:t>
                      </a:r>
                      <a:endParaRPr kumimoji="0" lang="de-CH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48 700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Kosten Forstdiensttätigkeiten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Fr./Std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91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650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- 59 200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Erlös Arbeiten für Dritte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Fr./Std.</a:t>
                      </a:r>
                      <a:endParaRPr kumimoji="0" lang="de-CH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104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1 490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154 600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Kosten Arbeiten für Dritte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Fr./Std.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90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1 490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- 134 100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Erlös Arbeiten für Partner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Fr./Std.</a:t>
                      </a:r>
                      <a:endParaRPr kumimoji="0" lang="de-CH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80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100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8 000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Kosten Arbeiten für Partner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Fr./Std.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80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100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anst521 BT" pitchFamily="34" charset="0"/>
                        </a:rPr>
                        <a:t>- 8 000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anst521 BT" pitchFamily="34" charset="0"/>
                        </a:rPr>
                        <a:t>Erfolg Nebenbetriebe</a:t>
                      </a:r>
                    </a:p>
                  </a:txBody>
                  <a:tcPr marT="45719" marB="4571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umanst521 BT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anst521 BT" pitchFamily="34" charset="0"/>
                        </a:rPr>
                        <a:t>+19 000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745910"/>
      </p:ext>
    </p:extLst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17/10/17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</a:t>
            </a:r>
            <a:r>
              <a:rPr lang="de-CH"/>
              <a:t> 2017 Kaufmann+Bader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BD0D-C334-4081-9AF9-0E644BEE543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8D4667A6-6F78-48AD-BA20-2F2B76266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4" t="5846" r="4408" b="4156"/>
          <a:stretch/>
        </p:blipFill>
        <p:spPr>
          <a:xfrm>
            <a:off x="1447800" y="762000"/>
            <a:ext cx="7696200" cy="5767356"/>
          </a:xfrm>
        </p:spPr>
      </p:pic>
    </p:spTree>
    <p:extLst>
      <p:ext uri="{BB962C8B-B14F-4D97-AF65-F5344CB8AC3E}">
        <p14:creationId xmlns:p14="http://schemas.microsoft.com/office/powerpoint/2010/main" val="378288269"/>
      </p:ext>
    </p:extLst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ECAB5-6E52-4AE1-B0BC-1D43AA2D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Beteiligungsschlüssel «nach GF»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153A00-8008-4CED-B941-232417A0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04/07/17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EDC546-16EF-4965-8660-66528125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</a:t>
            </a:r>
            <a:r>
              <a:rPr lang="de-CH"/>
              <a:t> 2017 Kaufmann+Bader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664800-3E05-4DF1-9B22-698174CD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BD0D-C334-4081-9AF9-0E644BEE543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85A88864-870B-4B14-84FA-B719C37E8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178" y="1636560"/>
            <a:ext cx="7714822" cy="48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71167"/>
      </p:ext>
    </p:extLst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CB5B7-B190-4186-B351-F380DE2E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Pauschalbeiträge «nach GF»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C87A76C-6310-4096-BD80-F59E03DCF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345" y="1803900"/>
            <a:ext cx="7329109" cy="439320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863EE5-250C-4308-97F1-41EFA211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04/07/17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87B840-FDEB-45EF-9365-D8ECBE5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</a:t>
            </a:r>
            <a:r>
              <a:rPr lang="de-CH"/>
              <a:t> 2017 Kaufmann+Bader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0AD917-33C5-4EA0-8EBD-353849F7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BD0D-C334-4081-9AF9-0E644BEE543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802150"/>
      </p:ext>
    </p:extLst>
  </p:cSld>
  <p:clrMapOvr>
    <a:masterClrMapping/>
  </p:clrMapOvr>
  <p:transition>
    <p:cover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HOTSPOTTYPE" val="None"/>
  <p:tag name="BRANCHTO" val="264"/>
</p:tagLst>
</file>

<file path=ppt/theme/theme1.xml><?xml version="1.0" encoding="utf-8"?>
<a:theme xmlns:a="http://schemas.openxmlformats.org/drawingml/2006/main" name="Standard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Humanst521 BT"/>
        <a:ea typeface=""/>
        <a:cs typeface=""/>
      </a:majorFont>
      <a:minorFont>
        <a:latin typeface="Humanst521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spDef>
    <a:lnDef>
      <a:spPr bwMode="auto"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design 1">
        <a:dk1>
          <a:srgbClr val="000000"/>
        </a:dk1>
        <a:lt1>
          <a:srgbClr val="336699"/>
        </a:lt1>
        <a:dk2>
          <a:srgbClr val="FFFFFF"/>
        </a:dk2>
        <a:lt2>
          <a:srgbClr val="6F9FCF"/>
        </a:lt2>
        <a:accent1>
          <a:srgbClr val="336633"/>
        </a:accent1>
        <a:accent2>
          <a:srgbClr val="00FFFF"/>
        </a:accent2>
        <a:accent3>
          <a:srgbClr val="ADB8CA"/>
        </a:accent3>
        <a:accent4>
          <a:srgbClr val="000000"/>
        </a:accent4>
        <a:accent5>
          <a:srgbClr val="ADB8AD"/>
        </a:accent5>
        <a:accent6>
          <a:srgbClr val="00E7E7"/>
        </a:accent6>
        <a:hlink>
          <a:srgbClr val="009999"/>
        </a:hlink>
        <a:folHlink>
          <a:srgbClr val="9CBC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308</Words>
  <Application>Microsoft Office PowerPoint</Application>
  <PresentationFormat>Bildschirmpräsentation (4:3)</PresentationFormat>
  <Paragraphs>130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Times New Roman</vt:lpstr>
      <vt:lpstr>Wingdings</vt:lpstr>
      <vt:lpstr>Humanst521 BT</vt:lpstr>
      <vt:lpstr>Standarddesign</vt:lpstr>
      <vt:lpstr>Statuten Forstbetrieb Niederamt</vt:lpstr>
      <vt:lpstr>Gemeinsamkeiten</vt:lpstr>
      <vt:lpstr>Argumente für die Fusion</vt:lpstr>
      <vt:lpstr>Businessplan 2018+</vt:lpstr>
      <vt:lpstr>Businessplan 2018+</vt:lpstr>
      <vt:lpstr>PowerPoint-Präsentation</vt:lpstr>
      <vt:lpstr>Beteiligungsschlüssel «nach GF» </vt:lpstr>
      <vt:lpstr>Pauschalbeiträge «nach GF»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Haupttitel</dc:title>
  <dc:creator>stefan</dc:creator>
  <cp:lastModifiedBy>Lorenz Bader</cp:lastModifiedBy>
  <cp:revision>351</cp:revision>
  <cp:lastPrinted>2016-10-12T14:41:58Z</cp:lastPrinted>
  <dcterms:created xsi:type="dcterms:W3CDTF">2003-09-02T12:24:57Z</dcterms:created>
  <dcterms:modified xsi:type="dcterms:W3CDTF">2017-11-03T10:07:56Z</dcterms:modified>
</cp:coreProperties>
</file>